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7" r:id="rId2"/>
    <p:sldId id="307" r:id="rId3"/>
    <p:sldId id="317" r:id="rId4"/>
    <p:sldId id="318" r:id="rId5"/>
    <p:sldId id="319" r:id="rId6"/>
    <p:sldId id="320" r:id="rId7"/>
    <p:sldId id="313" r:id="rId8"/>
    <p:sldId id="321" r:id="rId9"/>
    <p:sldId id="322" r:id="rId10"/>
    <p:sldId id="260" r:id="rId11"/>
    <p:sldId id="261" r:id="rId12"/>
    <p:sldId id="262" r:id="rId13"/>
    <p:sldId id="263" r:id="rId14"/>
    <p:sldId id="265" r:id="rId15"/>
    <p:sldId id="266" r:id="rId16"/>
    <p:sldId id="302" r:id="rId17"/>
    <p:sldId id="310" r:id="rId18"/>
    <p:sldId id="264" r:id="rId19"/>
    <p:sldId id="300" r:id="rId20"/>
    <p:sldId id="324" r:id="rId21"/>
    <p:sldId id="301" r:id="rId22"/>
    <p:sldId id="267" r:id="rId23"/>
    <p:sldId id="315" r:id="rId24"/>
    <p:sldId id="270" r:id="rId25"/>
    <p:sldId id="316" r:id="rId26"/>
    <p:sldId id="323" r:id="rId27"/>
    <p:sldId id="311" r:id="rId28"/>
  </p:sldIdLst>
  <p:sldSz cx="12192000" cy="685800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717" autoAdjust="0"/>
  </p:normalViewPr>
  <p:slideViewPr>
    <p:cSldViewPr snapToGrid="0">
      <p:cViewPr varScale="1">
        <p:scale>
          <a:sx n="65" d="100"/>
          <a:sy n="65" d="100"/>
        </p:scale>
        <p:origin x="67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7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7891" y="1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DB719-A68D-48E1-90B4-119A8B2C06E9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4276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7891" y="9434276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50FC1-2949-4FAA-95E4-B9B08554E79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0264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6F385-13CD-440A-B84B-A2B56F77DF36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9962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101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2245A-D7C9-4AA5-9398-A21577AAB44F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98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55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219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093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uisse Int'l Light" panose="020B0304000000000000" pitchFamily="34" charset="-78"/>
                <a:cs typeface="Suisse Int'l Light" panose="020B0304000000000000" pitchFamily="34" charset="-78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222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415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740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845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175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505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379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359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89DFD-B9EA-4F79-AFA6-B0CC0029B3EB}" type="datetimeFigureOut">
              <a:rPr lang="fr-BE" smtClean="0"/>
              <a:pPr/>
              <a:t>12-11-20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19084-5445-4160-9B98-F9BD93155F1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0" y="185738"/>
            <a:ext cx="3090672" cy="5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81743" y="1458684"/>
            <a:ext cx="10080171" cy="1692049"/>
          </a:xfrm>
        </p:spPr>
        <p:txBody>
          <a:bodyPr>
            <a:noAutofit/>
          </a:bodyPr>
          <a:lstStyle/>
          <a:p>
            <a:r>
              <a:rPr lang="fr-FR" b="1" dirty="0" smtClean="0">
                <a:latin typeface="+mn-lt"/>
                <a:cs typeface="Suisse Int'l Light" panose="020B0304000000000000"/>
              </a:rPr>
              <a:t>Les inscriptions en ligne pour l’année scolaire 2021-2022</a:t>
            </a:r>
            <a:endParaRPr lang="fr-BE" b="1" dirty="0">
              <a:latin typeface="+mn-lt"/>
              <a:cs typeface="Suisse Int'l Light" panose="020B030400000000000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17234" y="4981575"/>
            <a:ext cx="8601075" cy="18764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1743" y="3712211"/>
            <a:ext cx="1075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/>
              <a:t>PHASE 1: les frères et sœurs d’enfants déjà inscrits</a:t>
            </a:r>
            <a:endParaRPr lang="fr-BE" sz="40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4"/>
    </mc:Choice>
    <mc:Fallback xmlns="">
      <p:transition spd="slow" advTm="1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324911" y="669178"/>
            <a:ext cx="9280976" cy="5345920"/>
            <a:chOff x="984252" y="1296707"/>
            <a:chExt cx="9280976" cy="5345920"/>
          </a:xfrm>
        </p:grpSpPr>
        <p:sp>
          <p:nvSpPr>
            <p:cNvPr id="5" name="Rectangle 4"/>
            <p:cNvSpPr/>
            <p:nvPr/>
          </p:nvSpPr>
          <p:spPr>
            <a:xfrm>
              <a:off x="1399023" y="3218181"/>
              <a:ext cx="3151206" cy="276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58844" y="2549756"/>
              <a:ext cx="1735851" cy="9795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>
              <a:off x="2331909" y="4827036"/>
              <a:ext cx="1663080" cy="4586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10800000" flipV="1">
              <a:off x="3387036" y="4438131"/>
              <a:ext cx="1563829" cy="240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dirty="0" smtClean="0">
                  <a:solidFill>
                    <a:schemeClr val="tx1"/>
                  </a:solidFill>
                </a:rPr>
                <a:t>ENFANT 1</a:t>
              </a:r>
              <a:endParaRPr lang="fr-BE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0800000" flipV="1">
              <a:off x="4440582" y="4417496"/>
              <a:ext cx="1563827" cy="292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 dirty="0" smtClean="0">
                  <a:solidFill>
                    <a:schemeClr val="tx1"/>
                  </a:solidFill>
                </a:rPr>
                <a:t>ENFANT 2</a:t>
              </a:r>
              <a:endParaRPr lang="fr-BE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2360982" y="4385633"/>
              <a:ext cx="1563827" cy="292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1399023" y="4426135"/>
              <a:ext cx="1563827" cy="292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/>
            <a:srcRect l="14522" t="12768" r="19246" b="19410"/>
            <a:stretch/>
          </p:blipFill>
          <p:spPr>
            <a:xfrm>
              <a:off x="984252" y="1296707"/>
              <a:ext cx="9280976" cy="534592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079170" y="4050462"/>
              <a:ext cx="10232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 Enfant 1</a:t>
              </a:r>
              <a:endParaRPr lang="fr-BE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445835" y="4051796"/>
              <a:ext cx="10232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 Enfant 2</a:t>
              </a:r>
              <a:endParaRPr lang="fr-BE" sz="16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59520" y="4040737"/>
              <a:ext cx="1129651" cy="3448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600" dirty="0" smtClean="0">
                  <a:solidFill>
                    <a:schemeClr val="bg1">
                      <a:lumMod val="65000"/>
                    </a:schemeClr>
                  </a:solidFill>
                </a:rPr>
                <a:t>   Parent 1</a:t>
              </a:r>
              <a:endParaRPr lang="fr-BE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045480" y="4040737"/>
              <a:ext cx="1277332" cy="3448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600" dirty="0" smtClean="0">
                  <a:solidFill>
                    <a:schemeClr val="bg1">
                      <a:lumMod val="65000"/>
                    </a:schemeClr>
                  </a:solidFill>
                </a:rPr>
                <a:t>    Parent 2</a:t>
              </a:r>
              <a:endParaRPr lang="fr-BE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H="1">
              <a:off x="2079171" y="4050462"/>
              <a:ext cx="347407" cy="776574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w="lg" len="lg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88259" y="1"/>
            <a:ext cx="3487270" cy="869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"/>
    </mc:Choice>
    <mc:Fallback xmlns="">
      <p:transition spd="slow" advTm="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17576" t="23805" r="18636" b="21784"/>
          <a:stretch/>
        </p:blipFill>
        <p:spPr>
          <a:xfrm>
            <a:off x="630731" y="930524"/>
            <a:ext cx="10714089" cy="5140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1089" y="2388679"/>
            <a:ext cx="1556658" cy="452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  Enfant 1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98947" y="3193110"/>
            <a:ext cx="1828800" cy="307777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10/06/2018</a:t>
            </a:r>
            <a:endParaRPr lang="fr-BE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6199804" y="3193110"/>
            <a:ext cx="1641201" cy="307777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2</a:t>
            </a:r>
            <a:endParaRPr lang="fr-BE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198947" y="4004632"/>
            <a:ext cx="16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  1</a:t>
            </a:r>
            <a:r>
              <a:rPr lang="fr-BE" sz="1200" baseline="30000" dirty="0" smtClean="0"/>
              <a:t>ère</a:t>
            </a:r>
            <a:r>
              <a:rPr lang="fr-BE" sz="1200" dirty="0" smtClean="0"/>
              <a:t> maternelle</a:t>
            </a:r>
            <a:endParaRPr lang="fr-BE" sz="1200" dirty="0"/>
          </a:p>
        </p:txBody>
      </p:sp>
      <p:sp>
        <p:nvSpPr>
          <p:cNvPr id="2" name="Rectangle 1"/>
          <p:cNvSpPr/>
          <p:nvPr/>
        </p:nvSpPr>
        <p:spPr>
          <a:xfrm>
            <a:off x="98612" y="0"/>
            <a:ext cx="3379694" cy="770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331" y="486878"/>
            <a:ext cx="11952514" cy="5823857"/>
          </a:xfrm>
        </p:spPr>
        <p:txBody>
          <a:bodyPr/>
          <a:lstStyle/>
          <a:p>
            <a:r>
              <a:rPr lang="fr-BE" dirty="0" smtClean="0">
                <a:latin typeface="+mn-lt"/>
              </a:rPr>
              <a:t>Vérifier les données : </a:t>
            </a:r>
            <a:endParaRPr lang="fr-BE" dirty="0">
              <a:latin typeface="+mn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3"/>
    </mc:Choice>
    <mc:Fallback xmlns="">
      <p:transition spd="slow" advTm="1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080" y="1041171"/>
            <a:ext cx="10515600" cy="1325563"/>
          </a:xfrm>
        </p:spPr>
        <p:txBody>
          <a:bodyPr>
            <a:normAutofit/>
          </a:bodyPr>
          <a:lstStyle/>
          <a:p>
            <a:r>
              <a:rPr lang="fr-BE" sz="2800" dirty="0" smtClean="0">
                <a:latin typeface="+mn-lt"/>
              </a:rPr>
              <a:t>Si les personnes ne sont pas Saint-Gilloises, une justification est nécessaire </a:t>
            </a:r>
            <a:endParaRPr lang="fr-BE" sz="2800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17803" t="34444" r="19394" b="40774"/>
          <a:stretch/>
        </p:blipFill>
        <p:spPr>
          <a:xfrm>
            <a:off x="360218" y="2189018"/>
            <a:ext cx="11485418" cy="2549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76" y="89647"/>
            <a:ext cx="3469342" cy="71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696686" y="3748928"/>
            <a:ext cx="59218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Frère ou sœur déjà </a:t>
            </a:r>
            <a:r>
              <a:rPr lang="fr-B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inscrit.e</a:t>
            </a:r>
            <a:r>
              <a:rPr lang="fr-B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dans une école communale</a:t>
            </a:r>
            <a:endParaRPr lang="fr-B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3"/>
    </mc:Choice>
    <mc:Fallback xmlns=""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29" y="0"/>
            <a:ext cx="3478306" cy="92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5557" y="537163"/>
            <a:ext cx="11495314" cy="112122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fr-BE" sz="2300" dirty="0" smtClean="0">
                <a:latin typeface="+mn-lt"/>
              </a:rPr>
              <a:t>Il faut OBLIGATOIREMENT </a:t>
            </a:r>
            <a:r>
              <a:rPr lang="fr-FR" sz="2300" dirty="0" smtClean="0">
                <a:latin typeface="+mn-lt"/>
              </a:rPr>
              <a:t>sélectionner l’école dans laquelle est inscrit(e) le frère ou la sœur</a:t>
            </a:r>
            <a:endParaRPr lang="fr-BE" sz="2300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7829" y="1006823"/>
            <a:ext cx="8469085" cy="5851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4969" y="1487983"/>
            <a:ext cx="1554403" cy="340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  Enfant 1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22171" y="5203371"/>
            <a:ext cx="5802086" cy="1404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5303517" y="2419671"/>
            <a:ext cx="14741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  </a:t>
            </a:r>
            <a:r>
              <a:rPr lang="fr-BE" sz="1050" dirty="0" smtClean="0"/>
              <a:t>1</a:t>
            </a:r>
            <a:r>
              <a:rPr lang="fr-BE" sz="1050" baseline="30000" dirty="0" smtClean="0"/>
              <a:t>ère</a:t>
            </a:r>
            <a:r>
              <a:rPr lang="fr-BE" sz="1050" dirty="0" smtClean="0"/>
              <a:t> maternelle</a:t>
            </a:r>
            <a:endParaRPr lang="fr-BE" sz="105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"/>
    </mc:Choice>
    <mc:Fallback xmlns="">
      <p:transition spd="slow" advTm="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831037"/>
            <a:ext cx="11898086" cy="7473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BE" sz="2600" dirty="0" smtClean="0">
                <a:latin typeface="+mn-lt"/>
              </a:rPr>
              <a:t>Compléter les données de contact des parents, indiquer le mail et le numéro de </a:t>
            </a:r>
            <a:r>
              <a:rPr lang="fr-BE" sz="2600" dirty="0" err="1" smtClean="0">
                <a:latin typeface="+mn-lt"/>
              </a:rPr>
              <a:t>gsm</a:t>
            </a:r>
            <a:r>
              <a:rPr lang="fr-BE" sz="2600" dirty="0" smtClean="0">
                <a:latin typeface="+mn-lt"/>
              </a:rPr>
              <a:t>: </a:t>
            </a:r>
            <a:endParaRPr lang="fr-BE" sz="2600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17802" t="41248" r="19774" b="17743"/>
          <a:stretch/>
        </p:blipFill>
        <p:spPr>
          <a:xfrm>
            <a:off x="77229" y="1349828"/>
            <a:ext cx="11973257" cy="4424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70" y="2792997"/>
            <a:ext cx="1577765" cy="1856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Prénom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069" y="3562009"/>
            <a:ext cx="1577765" cy="1856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Nom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153" y="161365"/>
            <a:ext cx="3299012" cy="59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8069" y="4222515"/>
            <a:ext cx="15936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65000"/>
                  </a:schemeClr>
                </a:solidFill>
              </a:rPr>
              <a:t>Email</a:t>
            </a:r>
            <a:endParaRPr lang="fr-BE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8069" y="4962196"/>
            <a:ext cx="15936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65000"/>
                  </a:schemeClr>
                </a:solidFill>
              </a:rPr>
              <a:t>Téléphone</a:t>
            </a:r>
            <a:endParaRPr lang="fr-BE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"/>
    </mc:Choice>
    <mc:Fallback xmlns="">
      <p:transition spd="slow" advTm="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/>
          <a:srcRect t="30633"/>
          <a:stretch/>
        </p:blipFill>
        <p:spPr>
          <a:xfrm>
            <a:off x="593888" y="795939"/>
            <a:ext cx="11598112" cy="5312228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18457" y="1648866"/>
            <a:ext cx="9416143" cy="4160770"/>
            <a:chOff x="718457" y="2231572"/>
            <a:chExt cx="9416143" cy="4160770"/>
          </a:xfrm>
        </p:grpSpPr>
        <p:sp>
          <p:nvSpPr>
            <p:cNvPr id="6" name="Rectangle 5"/>
            <p:cNvSpPr/>
            <p:nvPr/>
          </p:nvSpPr>
          <p:spPr>
            <a:xfrm>
              <a:off x="1203839" y="2231572"/>
              <a:ext cx="1822390" cy="4245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dirty="0" smtClean="0">
                  <a:solidFill>
                    <a:schemeClr val="tx1"/>
                  </a:solidFill>
                </a:rPr>
                <a:t>   Enfant 1</a:t>
              </a:r>
              <a:endParaRPr lang="fr-BE" dirty="0">
                <a:solidFill>
                  <a:schemeClr val="tx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026229" y="2656114"/>
              <a:ext cx="7108371" cy="17417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914400" y="4027714"/>
              <a:ext cx="1807029" cy="11321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158342" y="5505743"/>
              <a:ext cx="36249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dirty="0" smtClean="0"/>
                <a:t>1</a:t>
              </a:r>
              <a:r>
                <a:rPr lang="fr-BE" sz="1200" baseline="30000" dirty="0" smtClean="0"/>
                <a:t>ère</a:t>
              </a:r>
              <a:r>
                <a:rPr lang="fr-BE" sz="1200" dirty="0" smtClean="0"/>
                <a:t> maternelle</a:t>
              </a:r>
              <a:endParaRPr lang="fr-BE" sz="12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915885" y="5769429"/>
              <a:ext cx="36249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dirty="0" smtClean="0"/>
                <a:t>1</a:t>
              </a:r>
              <a:r>
                <a:rPr lang="fr-BE" sz="1200" baseline="30000" dirty="0" smtClean="0"/>
                <a:t>ère</a:t>
              </a:r>
              <a:r>
                <a:rPr lang="fr-BE" sz="1200" dirty="0" smtClean="0"/>
                <a:t> maternelle</a:t>
              </a:r>
              <a:endParaRPr lang="fr-BE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18457" y="6046428"/>
              <a:ext cx="6803571" cy="345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BE" sz="1200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1317171" y="3609005"/>
              <a:ext cx="17090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 smtClean="0"/>
                <a:t>Ecole…</a:t>
              </a:r>
              <a:endParaRPr lang="fr-BE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9"/>
    </mc:Choice>
    <mc:Fallback xmlns="">
      <p:transition spd="slow" advTm="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>
                <a:latin typeface="+mn-lt"/>
              </a:rPr>
              <a:t>Toujours possible de mettre des remarques avant de valider : 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24688" t="59815" r="25729" b="24444"/>
          <a:stretch/>
        </p:blipFill>
        <p:spPr>
          <a:xfrm>
            <a:off x="91439" y="2527406"/>
            <a:ext cx="12009122" cy="21444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118" y="0"/>
            <a:ext cx="3451411" cy="100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"/>
    </mc:Choice>
    <mc:Fallback xmlns="">
      <p:transition spd="slow" advTm="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824588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+mn-lt"/>
              </a:rPr>
              <a:t>Il faut confirmer avant l’envoi de la demande </a:t>
            </a:r>
            <a:endParaRPr lang="fr-BE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142" y="2079183"/>
            <a:ext cx="241069" cy="2327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xx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355142" y="3236196"/>
            <a:ext cx="241069" cy="2327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838200" y="1944239"/>
            <a:ext cx="1089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474747"/>
                </a:solidFill>
                <a:latin typeface="Nunito Sans"/>
              </a:rPr>
              <a:t>J'accepte que toutes les données introduites, y compris personnelles, puissent être transmises aux écoles pour permettre le traitement</a:t>
            </a:r>
            <a:endParaRPr lang="fr-FR" altLang="fr-FR" sz="1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dirty="0">
                <a:solidFill>
                  <a:srgbClr val="DC3545"/>
                </a:solidFill>
                <a:latin typeface="Nunito Sans"/>
              </a:rPr>
              <a:t>Vous devez accepter la transmission des données pour pouvoir procéder à </a:t>
            </a:r>
            <a:r>
              <a:rPr lang="fr-FR" altLang="fr-FR" sz="1100" dirty="0" smtClean="0">
                <a:solidFill>
                  <a:srgbClr val="DC3545"/>
                </a:solidFill>
                <a:latin typeface="Nunito Sans"/>
              </a:rPr>
              <a:t>l'inscription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100" dirty="0">
              <a:solidFill>
                <a:srgbClr val="DC3545"/>
              </a:solidFill>
              <a:latin typeface="Nunito San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100" dirty="0" smtClean="0">
              <a:solidFill>
                <a:srgbClr val="DC3545"/>
              </a:solidFill>
              <a:latin typeface="Nunito San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474747"/>
                </a:solidFill>
                <a:latin typeface="Nunito Sans"/>
              </a:rPr>
              <a:t>J'ai bien conscience que ceci est une demande d'inscription et pas une inscription définitive</a:t>
            </a:r>
            <a:endParaRPr lang="fr-FR" altLang="fr-FR" sz="1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dirty="0">
                <a:solidFill>
                  <a:srgbClr val="DC3545"/>
                </a:solidFill>
                <a:latin typeface="Nunito Sans"/>
              </a:rPr>
              <a:t>Vous devez accepter que cette demande n'est pas une inscription définitive pour continuer</a:t>
            </a:r>
            <a:endParaRPr lang="fr-FR" altLang="fr-FR" sz="2400" dirty="0">
              <a:latin typeface="Arial" panose="020B0604020202020204" pitchFamily="34" charset="0"/>
            </a:endParaRPr>
          </a:p>
          <a:p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294840" y="1964728"/>
            <a:ext cx="84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X</a:t>
            </a:r>
            <a:endParaRPr lang="fr-BE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06651" y="3107206"/>
            <a:ext cx="84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X</a:t>
            </a:r>
            <a:endParaRPr lang="fr-BE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62753" y="62753"/>
            <a:ext cx="3720353" cy="761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2"/>
    </mc:Choice>
    <mc:Fallback xmlns="">
      <p:transition spd="slow" advTm="1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/>
          <a:srcRect l="34167" t="11818" r="34091" b="65151"/>
          <a:stretch/>
        </p:blipFill>
        <p:spPr>
          <a:xfrm>
            <a:off x="873746" y="1323492"/>
            <a:ext cx="10907649" cy="44515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612" y="0"/>
            <a:ext cx="3872753" cy="88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4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9"/>
    </mc:Choice>
    <mc:Fallback xmlns="">
      <p:transition spd="slow" advTm="1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57834" y="2516572"/>
            <a:ext cx="10579429" cy="1075563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+mn-lt"/>
              </a:rPr>
              <a:t>Et pour l’inscription d’un tiers ? </a:t>
            </a:r>
            <a:endParaRPr lang="fr-B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3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 descr="Schéma.jpg"/>
          <p:cNvPicPr>
            <a:picLocks noChangeAspect="1"/>
          </p:cNvPicPr>
          <p:nvPr/>
        </p:nvPicPr>
        <p:blipFill rotWithShape="1">
          <a:blip r:embed="rId5" cstate="print"/>
          <a:srcRect l="4734" t="28290" r="68884" b="29660"/>
          <a:stretch/>
        </p:blipFill>
        <p:spPr>
          <a:xfrm>
            <a:off x="1027612" y="2307770"/>
            <a:ext cx="2690949" cy="2621280"/>
          </a:xfrm>
          <a:prstGeom prst="rect">
            <a:avLst/>
          </a:prstGeom>
        </p:spPr>
      </p:pic>
      <p:pic>
        <p:nvPicPr>
          <p:cNvPr id="8" name="Espace réservé du contenu 4" descr="Schéma.jpg"/>
          <p:cNvPicPr>
            <a:picLocks noChangeAspect="1"/>
          </p:cNvPicPr>
          <p:nvPr/>
        </p:nvPicPr>
        <p:blipFill rotWithShape="1">
          <a:blip r:embed="rId5" cstate="print"/>
          <a:srcRect l="30433" t="34940" r="47369" b="36422"/>
          <a:stretch/>
        </p:blipFill>
        <p:spPr>
          <a:xfrm>
            <a:off x="3884024" y="2603862"/>
            <a:ext cx="2264229" cy="1785257"/>
          </a:xfrm>
          <a:prstGeom prst="rect">
            <a:avLst/>
          </a:prstGeom>
        </p:spPr>
      </p:pic>
      <p:pic>
        <p:nvPicPr>
          <p:cNvPr id="9" name="Espace réservé du contenu 4" descr="Schéma.jp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52033" t="20468" r="22951" b="17225"/>
          <a:stretch/>
        </p:blipFill>
        <p:spPr>
          <a:xfrm>
            <a:off x="6252755" y="1676399"/>
            <a:ext cx="2551611" cy="3884023"/>
          </a:xfrm>
        </p:spPr>
      </p:pic>
      <p:pic>
        <p:nvPicPr>
          <p:cNvPr id="10" name="Espace réservé du contenu 4" descr="Schéma.jpg"/>
          <p:cNvPicPr>
            <a:picLocks noChangeAspect="1"/>
          </p:cNvPicPr>
          <p:nvPr/>
        </p:nvPicPr>
        <p:blipFill rotWithShape="1">
          <a:blip r:embed="rId5" cstate="print"/>
          <a:srcRect l="76281" t="57209" r="14754" b="32732"/>
          <a:stretch/>
        </p:blipFill>
        <p:spPr>
          <a:xfrm>
            <a:off x="8503922" y="3888377"/>
            <a:ext cx="670560" cy="459814"/>
          </a:xfrm>
          <a:prstGeom prst="rect">
            <a:avLst/>
          </a:prstGeom>
        </p:spPr>
      </p:pic>
      <p:pic>
        <p:nvPicPr>
          <p:cNvPr id="11" name="Espace réservé du contenu 4" descr="Schéma.jpg"/>
          <p:cNvPicPr>
            <a:picLocks noChangeAspect="1"/>
          </p:cNvPicPr>
          <p:nvPr/>
        </p:nvPicPr>
        <p:blipFill rotWithShape="1">
          <a:blip r:embed="rId5" cstate="print"/>
          <a:srcRect l="70987" t="38909" r="6303" b="48099"/>
          <a:stretch/>
        </p:blipFill>
        <p:spPr>
          <a:xfrm>
            <a:off x="8839202" y="3078480"/>
            <a:ext cx="2316481" cy="8098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3806" y="2926080"/>
            <a:ext cx="670560" cy="905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0"/>
            <a:ext cx="3566161" cy="1201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1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4"/>
    </mc:Choice>
    <mc:Fallback xmlns="">
      <p:transition spd="slow" advTm="2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2501" t="12093" r="14286" b="10130"/>
          <a:stretch/>
        </p:blipFill>
        <p:spPr>
          <a:xfrm>
            <a:off x="293914" y="0"/>
            <a:ext cx="11353800" cy="67845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538" y="184551"/>
            <a:ext cx="9475616" cy="2667506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cxnSpLocks noChangeAspect="1"/>
          </p:cNvCxnSpPr>
          <p:nvPr/>
        </p:nvCxnSpPr>
        <p:spPr>
          <a:xfrm flipH="1" flipV="1">
            <a:off x="8295927" y="2316608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4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1"/>
    </mc:Choice>
    <mc:Fallback xmlns="">
      <p:transition spd="slow" advTm="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589569"/>
            <a:ext cx="10515600" cy="1325563"/>
          </a:xfrm>
        </p:spPr>
        <p:txBody>
          <a:bodyPr/>
          <a:lstStyle/>
          <a:p>
            <a:r>
              <a:rPr lang="fr-BE" dirty="0" smtClean="0">
                <a:latin typeface="+mn-lt"/>
              </a:rPr>
              <a:t>Premières étapes</a:t>
            </a:r>
            <a:endParaRPr lang="fr-BE" dirty="0">
              <a:latin typeface="+mn-lt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>
                <a:latin typeface="+mn-lt"/>
              </a:rPr>
              <a:t>Identiques </a:t>
            </a:r>
          </a:p>
          <a:p>
            <a:r>
              <a:rPr lang="fr-BE" dirty="0" smtClean="0">
                <a:latin typeface="+mn-lt"/>
              </a:rPr>
              <a:t>Mêmes moyens de connexion </a:t>
            </a:r>
            <a:r>
              <a:rPr lang="fr-BE" dirty="0" smtClean="0">
                <a:latin typeface="+mn-lt"/>
                <a:sym typeface="Wingdings" panose="05000000000000000000" pitchFamily="2" charset="2"/>
              </a:rPr>
              <a:t> une procédure unique</a:t>
            </a:r>
          </a:p>
          <a:p>
            <a:endParaRPr lang="fr-BE" dirty="0">
              <a:latin typeface="+mn-lt"/>
              <a:sym typeface="Wingdings" panose="05000000000000000000" pitchFamily="2" charset="2"/>
            </a:endParaRPr>
          </a:p>
          <a:p>
            <a:r>
              <a:rPr lang="fr-BE" dirty="0" smtClean="0">
                <a:latin typeface="+mn-lt"/>
              </a:rPr>
              <a:t>Différence : </a:t>
            </a:r>
          </a:p>
          <a:p>
            <a:pPr lvl="1"/>
            <a:r>
              <a:rPr lang="fr-BE" dirty="0" smtClean="0">
                <a:latin typeface="+mn-lt"/>
              </a:rPr>
              <a:t>Pas d’automatisation de l’encodage de l’enfant ; </a:t>
            </a:r>
          </a:p>
          <a:p>
            <a:pPr lvl="1"/>
            <a:r>
              <a:rPr lang="fr-BE" dirty="0" smtClean="0">
                <a:latin typeface="+mn-lt"/>
              </a:rPr>
              <a:t>Pas d’automatisation de l’encodage du titulaire de l’enfant.</a:t>
            </a:r>
          </a:p>
          <a:p>
            <a:pPr marL="457200" lvl="1" indent="0">
              <a:buNone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4"/>
    </mc:Choice>
    <mc:Fallback xmlns="">
      <p:transition spd="slow" advTm="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1 - Inscription pour un tiers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5766" y="1412200"/>
            <a:ext cx="10515600" cy="4351338"/>
          </a:xfrm>
        </p:spPr>
        <p:txBody>
          <a:bodyPr/>
          <a:lstStyle/>
          <a:p>
            <a:r>
              <a:rPr lang="fr-BE" dirty="0" smtClean="0"/>
              <a:t>Compléter le formulaire pour l’enfant à inscrire :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27951" t="18108" r="26847" b="43814"/>
          <a:stretch/>
        </p:blipFill>
        <p:spPr>
          <a:xfrm>
            <a:off x="955766" y="1867989"/>
            <a:ext cx="10113041" cy="47919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0024" y="5170421"/>
            <a:ext cx="577891" cy="47555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7458" t="26635" r="17136" b="8364"/>
          <a:stretch/>
        </p:blipFill>
        <p:spPr>
          <a:xfrm>
            <a:off x="78381" y="34832"/>
            <a:ext cx="12061371" cy="67424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6115" y="879566"/>
            <a:ext cx="2708366" cy="679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548640" y="1558834"/>
            <a:ext cx="2682240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avec flèche 10"/>
          <p:cNvCxnSpPr>
            <a:cxnSpLocks noChangeAspect="1"/>
          </p:cNvCxnSpPr>
          <p:nvPr/>
        </p:nvCxnSpPr>
        <p:spPr>
          <a:xfrm flipH="1" flipV="1">
            <a:off x="1097915" y="4190389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1584" t="11893" r="17984" b="9347"/>
          <a:stretch/>
        </p:blipFill>
        <p:spPr>
          <a:xfrm>
            <a:off x="1872343" y="52422"/>
            <a:ext cx="9283337" cy="68055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"/>
    </mc:Choice>
    <mc:Fallback xmlns="">
      <p:transition spd="slow" advTm="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2080" t="12831" r="20142" b="13550"/>
          <a:stretch/>
        </p:blipFill>
        <p:spPr>
          <a:xfrm>
            <a:off x="1896035" y="1088571"/>
            <a:ext cx="7934420" cy="56866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1499" y="747756"/>
            <a:ext cx="1554403" cy="340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  Enfant 1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75557" y="537163"/>
            <a:ext cx="11495314" cy="68219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fr-BE" sz="2300" dirty="0" smtClean="0">
                <a:latin typeface="+mn-lt"/>
              </a:rPr>
              <a:t>Il faut OBLIGATOIREMENT </a:t>
            </a:r>
            <a:r>
              <a:rPr lang="fr-FR" sz="2300" dirty="0" smtClean="0">
                <a:latin typeface="+mn-lt"/>
              </a:rPr>
              <a:t>sélectionner l’école dans laquelle est inscrit(e) le frère ou la sœur</a:t>
            </a:r>
            <a:endParaRPr lang="fr-BE" sz="23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1141" y="1538888"/>
            <a:ext cx="1939835" cy="32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400" dirty="0" smtClean="0">
                <a:solidFill>
                  <a:schemeClr val="tx1"/>
                </a:solidFill>
              </a:rPr>
              <a:t>Enfant 1</a:t>
            </a:r>
            <a:endParaRPr lang="fr-BE" sz="14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7"/>
    </mc:Choice>
    <mc:Fallback xmlns="">
      <p:transition spd="slow" advTm="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3518263" y="0"/>
            <a:ext cx="7045234" cy="6889251"/>
            <a:chOff x="3518263" y="0"/>
            <a:chExt cx="7045234" cy="688925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/>
            <a:srcRect l="27207" t="12005" r="25008" b="4926"/>
            <a:stretch/>
          </p:blipFill>
          <p:spPr>
            <a:xfrm>
              <a:off x="3518263" y="0"/>
              <a:ext cx="7045234" cy="688925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14800" y="1901439"/>
              <a:ext cx="350378" cy="11536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14800" y="2264636"/>
              <a:ext cx="952856" cy="102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14800" y="1559608"/>
              <a:ext cx="1021222" cy="106823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524001" y="842683"/>
            <a:ext cx="8964706" cy="4957482"/>
            <a:chOff x="3713879" y="1165413"/>
            <a:chExt cx="6263003" cy="3496236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/>
            <a:srcRect l="28534" t="26057" r="28987" b="31786"/>
            <a:stretch/>
          </p:blipFill>
          <p:spPr>
            <a:xfrm>
              <a:off x="3713879" y="1165413"/>
              <a:ext cx="6263003" cy="349623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114800" y="1901439"/>
              <a:ext cx="350378" cy="11536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4800" y="2264636"/>
              <a:ext cx="952856" cy="102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800" y="1559608"/>
              <a:ext cx="1021222" cy="106823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8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3"/>
    </mc:Choice>
    <mc:Fallback xmlns="">
      <p:transition spd="slow" advTm="1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l="34167" t="11818" r="34091" b="65151"/>
          <a:stretch/>
        </p:blipFill>
        <p:spPr>
          <a:xfrm>
            <a:off x="694451" y="1260738"/>
            <a:ext cx="10907649" cy="44515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012" y="98612"/>
            <a:ext cx="3290047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"/>
    </mc:Choice>
    <mc:Fallback xmlns="">
      <p:transition spd="slow" advTm="1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Merci pour votre attention</a:t>
            </a:r>
            <a:endParaRPr lang="fr-BE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7234" y="4981575"/>
            <a:ext cx="8601075" cy="18764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4"/>
    </mc:Choice>
    <mc:Fallback xmlns="">
      <p:transition spd="slow" advTm="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r="1184" b="7194"/>
          <a:stretch/>
        </p:blipFill>
        <p:spPr>
          <a:xfrm>
            <a:off x="64028" y="140318"/>
            <a:ext cx="12081730" cy="6382658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cxnSpLocks noChangeAspect="1"/>
          </p:cNvCxnSpPr>
          <p:nvPr/>
        </p:nvCxnSpPr>
        <p:spPr>
          <a:xfrm flipH="1" flipV="1">
            <a:off x="2786743" y="6150428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 noChangeAspect="1"/>
          </p:cNvCxnSpPr>
          <p:nvPr/>
        </p:nvCxnSpPr>
        <p:spPr>
          <a:xfrm flipH="1" flipV="1">
            <a:off x="2066743" y="718456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6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7"/>
    </mc:Choice>
    <mc:Fallback xmlns="">
      <p:transition spd="slow" advTm="1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b="11429"/>
          <a:stretch/>
        </p:blipFill>
        <p:spPr>
          <a:xfrm>
            <a:off x="0" y="0"/>
            <a:ext cx="13783235" cy="6866965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cxnSpLocks noChangeAspect="1"/>
          </p:cNvCxnSpPr>
          <p:nvPr/>
        </p:nvCxnSpPr>
        <p:spPr>
          <a:xfrm flipH="1" flipV="1">
            <a:off x="8095403" y="2972558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3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8"/>
    </mc:Choice>
    <mc:Fallback xmlns="">
      <p:transition spd="slow" advTm="1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0212" t="16394" r="13729" b="12069"/>
          <a:stretch/>
        </p:blipFill>
        <p:spPr>
          <a:xfrm>
            <a:off x="134920" y="157809"/>
            <a:ext cx="12057080" cy="6378897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cxnSpLocks noChangeAspect="1"/>
          </p:cNvCxnSpPr>
          <p:nvPr/>
        </p:nvCxnSpPr>
        <p:spPr>
          <a:xfrm flipH="1" flipV="1">
            <a:off x="6574971" y="4942114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907463" y="4308730"/>
            <a:ext cx="23875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 smtClean="0">
                <a:latin typeface="+mj-lt"/>
                <a:cs typeface="Arial" panose="020B0604020202020204" pitchFamily="34" charset="0"/>
              </a:rPr>
              <a:t>Du 9/11/2020  8h.30 au 6/12/2020 23.00</a:t>
            </a:r>
            <a:endParaRPr lang="fr-BE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07463" y="5730078"/>
            <a:ext cx="23875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 smtClean="0">
                <a:latin typeface="+mj-lt"/>
                <a:cs typeface="Arial" panose="020B0604020202020204" pitchFamily="34" charset="0"/>
              </a:rPr>
              <a:t>Du 4/01/2021  8h.30 au 31/01/2021 23.00</a:t>
            </a:r>
            <a:endParaRPr lang="fr-BE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07463" y="6164651"/>
            <a:ext cx="23875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 smtClean="0">
                <a:latin typeface="+mj-lt"/>
                <a:cs typeface="Arial" panose="020B0604020202020204" pitchFamily="34" charset="0"/>
              </a:rPr>
              <a:t>A partir du 22/02/2021</a:t>
            </a:r>
            <a:endParaRPr lang="fr-BE" sz="1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0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2"/>
    </mc:Choice>
    <mc:Fallback xmlns="">
      <p:transition spd="slow" advTm="1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2501" t="12093" r="14286" b="10130"/>
          <a:stretch/>
        </p:blipFill>
        <p:spPr>
          <a:xfrm>
            <a:off x="293914" y="0"/>
            <a:ext cx="11353800" cy="67845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538" y="184551"/>
            <a:ext cx="9475616" cy="2667506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cxnSpLocks noChangeAspect="1"/>
          </p:cNvCxnSpPr>
          <p:nvPr/>
        </p:nvCxnSpPr>
        <p:spPr>
          <a:xfrm flipH="1" flipV="1">
            <a:off x="5138057" y="2492057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9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"/>
    </mc:Choice>
    <mc:Fallback xmlns="">
      <p:transition spd="slow" advTm="1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682" y="0"/>
            <a:ext cx="3487271" cy="941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/>
          <a:srcRect l="18257" t="33272" r="39091" b="7643"/>
          <a:stretch/>
        </p:blipFill>
        <p:spPr>
          <a:xfrm>
            <a:off x="2567585" y="506973"/>
            <a:ext cx="7247999" cy="5647765"/>
          </a:xfrm>
          <a:prstGeom prst="rect">
            <a:avLst/>
          </a:prstGeom>
        </p:spPr>
      </p:pic>
      <p:cxnSp>
        <p:nvCxnSpPr>
          <p:cNvPr id="5" name="Connecteur droit avec flèche 4"/>
          <p:cNvCxnSpPr>
            <a:cxnSpLocks noChangeAspect="1"/>
          </p:cNvCxnSpPr>
          <p:nvPr/>
        </p:nvCxnSpPr>
        <p:spPr>
          <a:xfrm flipH="1" flipV="1">
            <a:off x="4813575" y="1578127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cxnSpLocks noChangeAspect="1"/>
          </p:cNvCxnSpPr>
          <p:nvPr/>
        </p:nvCxnSpPr>
        <p:spPr>
          <a:xfrm flipH="1" flipV="1">
            <a:off x="8499565" y="1578127"/>
            <a:ext cx="720000" cy="720000"/>
          </a:xfrm>
          <a:prstGeom prst="straightConnector1">
            <a:avLst/>
          </a:prstGeom>
          <a:ln w="57150">
            <a:solidFill>
              <a:srgbClr val="FF0000"/>
            </a:solidFill>
            <a:headEnd w="lg" len="lg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8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3"/>
    </mc:Choice>
    <mc:Fallback xmlns="">
      <p:transition spd="slow" advTm="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6999" t="17547" r="15285" b="18235"/>
          <a:stretch/>
        </p:blipFill>
        <p:spPr>
          <a:xfrm>
            <a:off x="0" y="185057"/>
            <a:ext cx="12131584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"/>
    </mc:Choice>
    <mc:Fallback xmlns="">
      <p:transition spd="slow" advTm="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5730" t="12172" r="15240" b="16254"/>
          <a:stretch/>
        </p:blipFill>
        <p:spPr>
          <a:xfrm>
            <a:off x="0" y="0"/>
            <a:ext cx="12192000" cy="68885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/>
          <a:srcRect l="34242" t="11818" r="34015" b="65691"/>
          <a:stretch/>
        </p:blipFill>
        <p:spPr>
          <a:xfrm>
            <a:off x="2108128" y="163286"/>
            <a:ext cx="7729313" cy="30806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93371" y="3407229"/>
            <a:ext cx="1088573" cy="369332"/>
          </a:xfrm>
          <a:prstGeom prst="rect">
            <a:avLst/>
          </a:prstGeom>
          <a:solidFill>
            <a:srgbClr val="808080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 Enfant 1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3047999" y="3407229"/>
            <a:ext cx="1088573" cy="369332"/>
          </a:xfrm>
          <a:prstGeom prst="rect">
            <a:avLst/>
          </a:prstGeom>
          <a:solidFill>
            <a:srgbClr val="808080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 Enfant 2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4528457" y="3429001"/>
            <a:ext cx="1567543" cy="369332"/>
          </a:xfrm>
          <a:prstGeom prst="rect">
            <a:avLst/>
          </a:prstGeom>
          <a:solidFill>
            <a:srgbClr val="808080"/>
          </a:solidFill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Parent 1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91943" y="3439887"/>
            <a:ext cx="1567543" cy="369332"/>
          </a:xfrm>
          <a:prstGeom prst="rect">
            <a:avLst/>
          </a:prstGeom>
          <a:solidFill>
            <a:srgbClr val="808080"/>
          </a:solidFill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Parent 2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4"/>
    </mc:Choice>
    <mc:Fallback xmlns="">
      <p:transition spd="slow" advTm="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2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</TotalTime>
  <Words>300</Words>
  <Application>Microsoft Office PowerPoint</Application>
  <PresentationFormat>Grand écran</PresentationFormat>
  <Paragraphs>60</Paragraphs>
  <Slides>27</Slides>
  <Notes>0</Notes>
  <HiddenSlides>0</HiddenSlides>
  <MMClips>26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Nunito Sans</vt:lpstr>
      <vt:lpstr>Suisse Int'l Light</vt:lpstr>
      <vt:lpstr>Wingdings</vt:lpstr>
      <vt:lpstr>Thème Office</vt:lpstr>
      <vt:lpstr>Les inscriptions en ligne pour l’année scolaire 2021-2022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 les personnes ne sont pas Saint-Gilloises, une justification est nécessaire </vt:lpstr>
      <vt:lpstr>Présentation PowerPoint</vt:lpstr>
      <vt:lpstr>Présentation PowerPoint</vt:lpstr>
      <vt:lpstr>Présentation PowerPoint</vt:lpstr>
      <vt:lpstr>Présentation PowerPoint</vt:lpstr>
      <vt:lpstr>Il faut confirmer avant l’envoi de la demande </vt:lpstr>
      <vt:lpstr>Présentation PowerPoint</vt:lpstr>
      <vt:lpstr>Et pour l’inscription d’un tiers ? </vt:lpstr>
      <vt:lpstr>Présentation PowerPoint</vt:lpstr>
      <vt:lpstr>Premières étapes</vt:lpstr>
      <vt:lpstr>Etape 1 - Inscription pour un tiers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alice loget</dc:creator>
  <cp:lastModifiedBy>Hélène Philippart</cp:lastModifiedBy>
  <cp:revision>115</cp:revision>
  <cp:lastPrinted>2019-10-17T08:10:43Z</cp:lastPrinted>
  <dcterms:created xsi:type="dcterms:W3CDTF">2019-09-24T06:55:24Z</dcterms:created>
  <dcterms:modified xsi:type="dcterms:W3CDTF">2020-11-12T08:29:31Z</dcterms:modified>
</cp:coreProperties>
</file>